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60" r:id="rId7"/>
    <p:sldId id="258" r:id="rId8"/>
    <p:sldId id="283" r:id="rId9"/>
    <p:sldId id="284" r:id="rId10"/>
    <p:sldId id="261" r:id="rId11"/>
    <p:sldId id="28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93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9/7/2026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9/7/2026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Left out what the website does – use the sticky tab as a pointer to direct students  to the website for latest guidance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3294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dirty="0"/>
              <a:t>Reminder to first establish eligibility and programme approval; then consider the Cost of Attendance and the overall funding already available to the student.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34D747-9380-41EE-9946-EC9EC0CA5D1E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9467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academicregistry/assets/PDF/fees-and-paymen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ARStudentFinance@tcd.ie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AY2026/27 Student Finance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Head of Student Finance AR – Laura Hill</a:t>
            </a:r>
          </a:p>
          <a:p>
            <a:pPr marL="0" indent="0">
              <a:buNone/>
            </a:pPr>
            <a:r>
              <a:rPr lang="en-US" dirty="0"/>
              <a:t>Fed Aid Officer – Barry Finnegan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A273C-4132-8310-988A-7C681489E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179" y="0"/>
            <a:ext cx="4638822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1417"/>
            <a:ext cx="7781544" cy="859055"/>
          </a:xfrm>
        </p:spPr>
        <p:txBody>
          <a:bodyPr/>
          <a:lstStyle/>
          <a:p>
            <a:r>
              <a:rPr lang="en-US" dirty="0"/>
              <a:t>Student Finance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5F4DE-39B7-4CE2-BC1E-8B8AE662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260472"/>
            <a:ext cx="6803136" cy="365760"/>
          </a:xfrm>
        </p:spPr>
        <p:txBody>
          <a:bodyPr/>
          <a:lstStyle/>
          <a:p>
            <a:r>
              <a:rPr lang="en-US" dirty="0"/>
              <a:t>Fees, Sponsorships &amp; Federal Aid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EF1683B9-F726-AD0F-A6EF-A8AEA2180696}"/>
              </a:ext>
            </a:extLst>
          </p:cNvPr>
          <p:cNvSpPr/>
          <p:nvPr/>
        </p:nvSpPr>
        <p:spPr>
          <a:xfrm>
            <a:off x="831850" y="2988956"/>
            <a:ext cx="3322707" cy="2027583"/>
          </a:xfrm>
          <a:prstGeom prst="round2SameRect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b="1" u="sng" dirty="0"/>
              <a:t>Student Finance</a:t>
            </a:r>
          </a:p>
          <a:p>
            <a:endParaRPr lang="en-IE" b="1" dirty="0"/>
          </a:p>
          <a:p>
            <a:r>
              <a:rPr lang="en-IE" dirty="0"/>
              <a:t>Fees, payments, sponsorships and refunds </a:t>
            </a: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BAAB3C70-DEB8-7622-F131-42096E307EA4}"/>
              </a:ext>
            </a:extLst>
          </p:cNvPr>
          <p:cNvSpPr/>
          <p:nvPr/>
        </p:nvSpPr>
        <p:spPr>
          <a:xfrm>
            <a:off x="4714738" y="2988955"/>
            <a:ext cx="3322707" cy="2027583"/>
          </a:xfrm>
          <a:prstGeom prst="round2SameRect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b="1" u="sng" dirty="0"/>
              <a:t>Federal Aid</a:t>
            </a:r>
          </a:p>
          <a:p>
            <a:endParaRPr lang="en-IE" dirty="0"/>
          </a:p>
          <a:p>
            <a:r>
              <a:rPr lang="en-IE" dirty="0"/>
              <a:t>Eligibility, what it is, programmes and funding limits</a:t>
            </a: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515C64C9-C904-92C5-12F7-8E96EF7C280F}"/>
              </a:ext>
            </a:extLst>
          </p:cNvPr>
          <p:cNvSpPr/>
          <p:nvPr/>
        </p:nvSpPr>
        <p:spPr>
          <a:xfrm>
            <a:off x="8613394" y="2988955"/>
            <a:ext cx="3322707" cy="2027583"/>
          </a:xfrm>
          <a:prstGeom prst="round2SameRect">
            <a:avLst/>
          </a:prstGeom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E" b="1" u="sng" dirty="0"/>
              <a:t>Key Messages</a:t>
            </a:r>
          </a:p>
          <a:p>
            <a:endParaRPr lang="en-IE" dirty="0"/>
          </a:p>
          <a:p>
            <a:r>
              <a:rPr lang="en-IE" dirty="0"/>
              <a:t>Know what you owe, when, how and if Federal Aid can contribute</a:t>
            </a:r>
          </a:p>
        </p:txBody>
      </p:sp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179B88-D43C-4A31-9A52-3498E9430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73" y="1003852"/>
            <a:ext cx="7781544" cy="85905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Student Finance (SF) does…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DDBE65-9AB1-4989-AF86-726591A6A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173" y="1862907"/>
            <a:ext cx="6803136" cy="36576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One of the core services in the Academic Registry (AR)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065C75-272B-4BB5-BA23-D80E865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FCE196-9868-57F5-4309-E7E8D15E8118}"/>
              </a:ext>
            </a:extLst>
          </p:cNvPr>
          <p:cNvSpPr txBox="1"/>
          <p:nvPr/>
        </p:nvSpPr>
        <p:spPr>
          <a:xfrm>
            <a:off x="655983" y="2564296"/>
            <a:ext cx="58243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chemeClr val="bg1"/>
                </a:solidFill>
              </a:rPr>
              <a:t>Raises fee invoices at the start of academic year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E" dirty="0">
              <a:solidFill>
                <a:schemeClr val="bg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chemeClr val="bg1"/>
                </a:solidFill>
              </a:rPr>
              <a:t>Administers sponsorships and transfers fee liability where a third party funds all / part of fees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E" dirty="0">
              <a:solidFill>
                <a:schemeClr val="bg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chemeClr val="bg1"/>
                </a:solidFill>
              </a:rPr>
              <a:t>Collects fees due from students and third parties – including public or private sponsors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E" dirty="0">
              <a:solidFill>
                <a:schemeClr val="bg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E" dirty="0">
                <a:solidFill>
                  <a:schemeClr val="bg1"/>
                </a:solidFill>
              </a:rPr>
              <a:t>Processes refunds, including Erasmus, hardship payments and overpayments</a:t>
            </a:r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04E86106-6B1F-1CE9-50BB-ACB593BCB4D9}"/>
              </a:ext>
            </a:extLst>
          </p:cNvPr>
          <p:cNvSpPr/>
          <p:nvPr/>
        </p:nvSpPr>
        <p:spPr>
          <a:xfrm>
            <a:off x="7740043" y="2564296"/>
            <a:ext cx="3512157" cy="2862322"/>
          </a:xfrm>
          <a:prstGeom prst="foldedCorner">
            <a:avLst/>
          </a:prstGeom>
          <a:solidFill>
            <a:schemeClr val="accent3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Online Information </a:t>
            </a:r>
          </a:p>
          <a:p>
            <a:pPr algn="ctr"/>
            <a:endParaRPr lang="en-IE" dirty="0"/>
          </a:p>
          <a:p>
            <a:pPr algn="ctr"/>
            <a:r>
              <a:rPr lang="en-IE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https://www.tcd.ie/academicregistry/assets/PDF/fees-and-payments/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8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75C19A-1AAE-476A-A316-A2CF92D7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603841"/>
            <a:ext cx="11214100" cy="535531"/>
          </a:xfrm>
        </p:spPr>
        <p:txBody>
          <a:bodyPr/>
          <a:lstStyle/>
          <a:p>
            <a:r>
              <a:rPr lang="en-US" dirty="0"/>
              <a:t>Registration, Invoices &amp; Sponsorships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When invited to register, log into my.tcd.ie portal and complete all registration tasks.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Financial task provides breakdown of fees and fee category.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can choose to pay in full </a:t>
            </a:r>
            <a:r>
              <a:rPr lang="en-US" b="1" u="sng" dirty="0"/>
              <a:t>or</a:t>
            </a:r>
            <a:r>
              <a:rPr lang="en-US" dirty="0"/>
              <a:t> instalments.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Approved third party can fund fees (sponsors)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can amend </a:t>
            </a:r>
            <a:r>
              <a:rPr lang="en-US" b="1" dirty="0"/>
              <a:t>payer</a:t>
            </a:r>
            <a:r>
              <a:rPr lang="en-US" dirty="0"/>
              <a:t> details on invoice where applicable.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A64A2BBB-A208-8521-7FB4-217CE1AA33F6}"/>
              </a:ext>
            </a:extLst>
          </p:cNvPr>
          <p:cNvCxnSpPr>
            <a:cxnSpLocks/>
          </p:cNvCxnSpPr>
          <p:nvPr/>
        </p:nvCxnSpPr>
        <p:spPr>
          <a:xfrm>
            <a:off x="6440557" y="4804228"/>
            <a:ext cx="1484243" cy="428387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04FEE44-580B-A126-EF8B-9568BFB2FF2A}"/>
              </a:ext>
            </a:extLst>
          </p:cNvPr>
          <p:cNvSpPr/>
          <p:nvPr/>
        </p:nvSpPr>
        <p:spPr>
          <a:xfrm>
            <a:off x="8094594" y="4539499"/>
            <a:ext cx="3281017" cy="117912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Sponsorship does not automatically mean every fee is covered </a:t>
            </a:r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D13BFAAC-74E4-6C81-4131-5368C7917197}"/>
              </a:ext>
            </a:extLst>
          </p:cNvPr>
          <p:cNvCxnSpPr>
            <a:cxnSpLocks/>
          </p:cNvCxnSpPr>
          <p:nvPr/>
        </p:nvCxnSpPr>
        <p:spPr>
          <a:xfrm flipV="1">
            <a:off x="5086350" y="2961861"/>
            <a:ext cx="2613164" cy="1324389"/>
          </a:xfrm>
          <a:prstGeom prst="curvedConnector3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EC794F6-9E20-7B00-1D10-759DC6960057}"/>
              </a:ext>
            </a:extLst>
          </p:cNvPr>
          <p:cNvSpPr/>
          <p:nvPr/>
        </p:nvSpPr>
        <p:spPr>
          <a:xfrm>
            <a:off x="8090452" y="2445026"/>
            <a:ext cx="2643809" cy="117912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>
                <a:solidFill>
                  <a:schemeClr val="tx1"/>
                </a:solidFill>
              </a:rPr>
              <a:t>HEA, HSE, SUSI </a:t>
            </a:r>
          </a:p>
          <a:p>
            <a:pPr algn="ctr"/>
            <a:r>
              <a:rPr lang="en-IE" dirty="0">
                <a:solidFill>
                  <a:schemeClr val="tx1"/>
                </a:solidFill>
              </a:rPr>
              <a:t>etc </a:t>
            </a:r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Paying the bill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82206B1-586F-4254-9B36-D06C4E294A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2450" y="3833693"/>
            <a:ext cx="2084992" cy="1463040"/>
          </a:xfrm>
        </p:spPr>
        <p:txBody>
          <a:bodyPr/>
          <a:lstStyle/>
          <a:p>
            <a:pPr algn="ctr"/>
            <a:r>
              <a:rPr lang="en-US" sz="1600" b="1" u="sng" dirty="0"/>
              <a:t>Domestic Students (EU &amp; UK)</a:t>
            </a:r>
          </a:p>
          <a:p>
            <a:pPr algn="ctr"/>
            <a:r>
              <a:rPr lang="en-US" sz="1600" dirty="0"/>
              <a:t>Pay online by card. EFT payments are accepted only by exception. </a:t>
            </a:r>
          </a:p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B8F0371-4F69-4131-91BF-9AB99E6EE8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13686" y="3835615"/>
            <a:ext cx="2290460" cy="1463040"/>
          </a:xfrm>
        </p:spPr>
        <p:txBody>
          <a:bodyPr/>
          <a:lstStyle/>
          <a:p>
            <a:pPr algn="ctr"/>
            <a:r>
              <a:rPr lang="en-US" sz="1600" b="1" u="sng" dirty="0"/>
              <a:t>International Students</a:t>
            </a:r>
          </a:p>
          <a:p>
            <a:pPr algn="ctr"/>
            <a:r>
              <a:rPr lang="en-US" sz="1600" dirty="0" err="1"/>
              <a:t>TransferMate</a:t>
            </a:r>
            <a:r>
              <a:rPr lang="en-US" sz="1600"/>
              <a:t> whic</a:t>
            </a:r>
            <a:r>
              <a:rPr lang="en-US" sz="1600" dirty="0"/>
              <a:t>h</a:t>
            </a:r>
            <a:r>
              <a:rPr lang="en-US" sz="1600"/>
              <a:t> supports EFT</a:t>
            </a:r>
            <a:endParaRPr lang="en-US" dirty="0"/>
          </a:p>
          <a:p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8CACAF1-61EA-4605-A8FE-2EEE752B49F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91601" y="3833693"/>
            <a:ext cx="2715728" cy="1463040"/>
          </a:xfrm>
        </p:spPr>
        <p:txBody>
          <a:bodyPr/>
          <a:lstStyle/>
          <a:p>
            <a:pPr algn="ctr"/>
            <a:r>
              <a:rPr lang="en-US" sz="1600" b="1" u="sng" dirty="0"/>
              <a:t>Payment Timing </a:t>
            </a:r>
          </a:p>
          <a:p>
            <a:pPr algn="ctr"/>
            <a:r>
              <a:rPr lang="en-US" sz="1600" dirty="0"/>
              <a:t>Students may pay in full or use the instalment option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478C69-0A1D-45FF-8600-ED903803F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2D8C6F-28D3-A519-9014-3EF99203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51" y="1943807"/>
            <a:ext cx="1722589" cy="17307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7D877A-B3B4-87F1-A699-0B13F168C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447" y="2014567"/>
            <a:ext cx="1700701" cy="17087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D724B21-BCFF-2FEB-8DCB-E6366941F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32" y="1956563"/>
            <a:ext cx="1734163" cy="1742343"/>
          </a:xfrm>
          <a:prstGeom prst="rect">
            <a:avLst/>
          </a:prstGeom>
        </p:spPr>
      </p:pic>
      <p:pic>
        <p:nvPicPr>
          <p:cNvPr id="29" name="Picture Placeholder 28" descr="Clock with solid fill">
            <a:extLst>
              <a:ext uri="{FF2B5EF4-FFF2-40B4-BE49-F238E27FC236}">
                <a16:creationId xmlns:a16="http://schemas.microsoft.com/office/drawing/2014/main" id="{9E5BF01B-21D6-4D43-9CAE-0298685C1A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512832" y="1956563"/>
            <a:ext cx="1742343" cy="1742343"/>
          </a:xfrm>
          <a:prstGeom prst="ellipse">
            <a:avLst/>
          </a:prstGeom>
        </p:spPr>
      </p:pic>
      <p:pic>
        <p:nvPicPr>
          <p:cNvPr id="7" name="Picture Placeholder 24" descr="Agriculture with solid fill">
            <a:extLst>
              <a:ext uri="{FF2B5EF4-FFF2-40B4-BE49-F238E27FC236}">
                <a16:creationId xmlns:a16="http://schemas.microsoft.com/office/drawing/2014/main" id="{E062DD4A-6B90-2DB0-6A3E-79C5636A39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6350" y="1936783"/>
            <a:ext cx="1700701" cy="1700701"/>
          </a:xfrm>
          <a:prstGeom prst="ellipse">
            <a:avLst/>
          </a:prstGeom>
        </p:spPr>
      </p:pic>
      <p:pic>
        <p:nvPicPr>
          <p:cNvPr id="27" name="Picture Placeholder 26" descr="Airplane with solid fill">
            <a:extLst>
              <a:ext uri="{FF2B5EF4-FFF2-40B4-BE49-F238E27FC236}">
                <a16:creationId xmlns:a16="http://schemas.microsoft.com/office/drawing/2014/main" id="{6F737161-FE67-434D-A781-59EDB9EDC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629113" y="2005095"/>
            <a:ext cx="1693811" cy="1693811"/>
          </a:xfrm>
          <a:prstGeom prst="ellipse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ECE7114-C57A-4EE8-7D98-1A8370E6EE7F}"/>
              </a:ext>
            </a:extLst>
          </p:cNvPr>
          <p:cNvSpPr/>
          <p:nvPr/>
        </p:nvSpPr>
        <p:spPr>
          <a:xfrm>
            <a:off x="9313636" y="1708308"/>
            <a:ext cx="2325914" cy="3976914"/>
          </a:xfrm>
          <a:prstGeom prst="rect">
            <a:avLst/>
          </a:prstGeom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Use 8-digit student number on correspondence with Trinity </a:t>
            </a:r>
          </a:p>
          <a:p>
            <a:pPr algn="ctr"/>
            <a:endParaRPr lang="en-IE" dirty="0"/>
          </a:p>
          <a:p>
            <a:pPr algn="ctr"/>
            <a:r>
              <a:rPr lang="en-IE" dirty="0"/>
              <a:t>Outstanding debt</a:t>
            </a:r>
          </a:p>
          <a:p>
            <a:pPr algn="ctr"/>
            <a:endParaRPr lang="en-IE" dirty="0"/>
          </a:p>
          <a:p>
            <a:pPr algn="ctr"/>
            <a:r>
              <a:rPr lang="en-IE" dirty="0"/>
              <a:t>Check SF website </a:t>
            </a:r>
          </a:p>
        </p:txBody>
      </p:sp>
    </p:spTree>
    <p:extLst>
      <p:ext uri="{BB962C8B-B14F-4D97-AF65-F5344CB8AC3E}">
        <p14:creationId xmlns:p14="http://schemas.microsoft.com/office/powerpoint/2010/main" val="4511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2DCA1-5BFC-BC3E-AE2C-F1C8CEB5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wrap="square" anchor="t">
            <a:normAutofit/>
          </a:bodyPr>
          <a:lstStyle/>
          <a:p>
            <a:r>
              <a:rPr lang="en-IE" dirty="0"/>
              <a:t>Federal Aid Eligibility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BED88C-CFC6-D25B-E4DF-F7A82375F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63D6C4-4840-40CC-AC84-17E24B3B7BDE}" type="slidenum">
              <a:rPr lang="en-US" noProof="0" smtClean="0"/>
              <a:pPr>
                <a:spcAft>
                  <a:spcPts val="600"/>
                </a:spcAft>
              </a:pPr>
              <a:t>6</a:t>
            </a:fld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971FA-332E-2CD0-D56E-AED2296E9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/>
          <a:p>
            <a:r>
              <a:rPr lang="en-US" dirty="0"/>
              <a:t>US citizen OR eligible non-citizen with Social Security number </a:t>
            </a:r>
          </a:p>
          <a:p>
            <a:endParaRPr lang="en-US" dirty="0"/>
          </a:p>
          <a:p>
            <a:r>
              <a:rPr lang="en-US" dirty="0"/>
              <a:t>Eligibility depends on meeting the relevant Federal Aid requirements</a:t>
            </a:r>
          </a:p>
          <a:p>
            <a:endParaRPr lang="en-US" dirty="0"/>
          </a:p>
          <a:p>
            <a:r>
              <a:rPr lang="en-US" dirty="0"/>
              <a:t>Some </a:t>
            </a:r>
            <a:r>
              <a:rPr lang="en-US" dirty="0" err="1"/>
              <a:t>programmes</a:t>
            </a:r>
            <a:r>
              <a:rPr lang="en-US" dirty="0"/>
              <a:t> are not approved for Federal Aid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Federal Student Aid website</a:t>
            </a:r>
          </a:p>
          <a:p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C7727-8C2A-210B-9B41-5200FD9EF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09" r="1" b="1"/>
          <a:stretch>
            <a:fillRect/>
          </a:stretch>
        </p:blipFill>
        <p:spPr>
          <a:xfrm>
            <a:off x="6474163" y="1517715"/>
            <a:ext cx="5184437" cy="4659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670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5E3981-F0D7-482C-A8E0-6A57700B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Aid – </a:t>
            </a:r>
            <a:r>
              <a:rPr lang="en-US" dirty="0" err="1"/>
              <a:t>Programme</a:t>
            </a:r>
            <a:r>
              <a:rPr lang="en-US" dirty="0"/>
              <a:t> Restrictions &amp; Funding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FC4EE-F318-4344-9E3C-B950ADB6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4126B4-1E6C-4FFF-9282-40E18A85A07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err="1"/>
              <a:t>Programmes</a:t>
            </a:r>
            <a:r>
              <a:rPr lang="en-US" dirty="0"/>
              <a:t> not approved for Federal Aid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C87788-476B-4620-8002-A5C1177AD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How much can I receive?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DC4E62-1A34-4F98-A451-214F1808519C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/>
        <p:txBody>
          <a:bodyPr/>
          <a:lstStyle/>
          <a:p>
            <a:r>
              <a:rPr lang="en-US" dirty="0"/>
              <a:t>Study Abroad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All nursing </a:t>
            </a:r>
            <a:r>
              <a:rPr lang="en-US" dirty="0" err="1"/>
              <a:t>programmes</a:t>
            </a:r>
            <a:r>
              <a:rPr lang="en-US" dirty="0"/>
              <a:t> – postgraduate and undergraduate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Certificate or diploma courses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Correspondence, distance, or online courses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Dual BA </a:t>
            </a:r>
            <a:r>
              <a:rPr lang="en-US" dirty="0" err="1"/>
              <a:t>Programme</a:t>
            </a:r>
            <a:r>
              <a:rPr lang="en-US" dirty="0"/>
              <a:t> with Columbia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0A9570-5EF6-4AFB-9FCA-7C8998E3FEB1}"/>
              </a:ext>
            </a:extLst>
          </p:cNvPr>
          <p:cNvSpPr>
            <a:spLocks noGrp="1"/>
          </p:cNvSpPr>
          <p:nvPr>
            <p:ph type="body" sz="quarter" idx="4"/>
          </p:nvPr>
        </p:nvSpPr>
        <p:spPr/>
        <p:txBody>
          <a:bodyPr/>
          <a:lstStyle/>
          <a:p>
            <a:r>
              <a:rPr lang="en-US" dirty="0"/>
              <a:t>Total Federal Aid + private loans / scholarships / funding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COA includes college-determined estimated costs and fees / tuition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may borrow up to the value of their COA </a:t>
            </a:r>
          </a:p>
        </p:txBody>
      </p:sp>
    </p:spTree>
    <p:extLst>
      <p:ext uri="{BB962C8B-B14F-4D97-AF65-F5344CB8AC3E}">
        <p14:creationId xmlns:p14="http://schemas.microsoft.com/office/powerpoint/2010/main" val="3607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54E9-1F54-8F2A-0884-65145A0E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/>
              <a:t>Finally…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ED3655-0964-05BD-E6F0-BD97D32D5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EC629-62A2-3CBA-932A-8AE5E91F3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3400" y="1681163"/>
            <a:ext cx="11125200" cy="823912"/>
          </a:xfrm>
        </p:spPr>
        <p:txBody>
          <a:bodyPr/>
          <a:lstStyle/>
          <a:p>
            <a:r>
              <a:rPr lang="en-IE" dirty="0"/>
              <a:t>If you have any queries, you can contact Student Finance via HALO email address </a:t>
            </a:r>
            <a:r>
              <a:rPr lang="en-IE" dirty="0">
                <a:solidFill>
                  <a:srgbClr val="3366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ARStudentFinance@tcd.ie</a:t>
            </a:r>
            <a:endParaRPr lang="en-IE" dirty="0"/>
          </a:p>
          <a:p>
            <a:endParaRPr lang="en-I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8AC4772-4FA6-E203-E73E-BD9EB32D295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306582" y="2505075"/>
            <a:ext cx="7959836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34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706" y="2047120"/>
            <a:ext cx="7781544" cy="859055"/>
          </a:xfrm>
        </p:spPr>
        <p:txBody>
          <a:bodyPr anchor="b">
            <a:normAutofit/>
          </a:bodyPr>
          <a:lstStyle/>
          <a:p>
            <a:r>
              <a:rPr lang="en-US" dirty="0"/>
              <a:t>Thank You! </a:t>
            </a:r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E9A1597-378B-80F6-5D51-E1840960B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3114" y="2969658"/>
            <a:ext cx="6803136" cy="365760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861DB971-015E-781F-04E2-045EE37D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263D6C4-4840-40CC-AC84-17E24B3B7BDE}" type="slidenum">
              <a:rPr lang="en-US" noProof="0" smtClean="0"/>
              <a:pPr>
                <a:spcAft>
                  <a:spcPts val="600"/>
                </a:spcAft>
              </a:pPr>
              <a:t>9</a:t>
            </a:fld>
            <a:endParaRPr lang="en-US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A0571-888D-BB28-4DB6-515B8243F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244" y="3705462"/>
            <a:ext cx="6143244" cy="3193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5BC0B4-355A-CDC7-C3A4-375697580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705462"/>
            <a:ext cx="6096000" cy="319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968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199</TotalTime>
  <Words>472</Words>
  <Application>Microsoft Office PowerPoint</Application>
  <PresentationFormat>Widescreen</PresentationFormat>
  <Paragraphs>92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Trade Gothic LT Pro</vt:lpstr>
      <vt:lpstr>Trebuchet MS</vt:lpstr>
      <vt:lpstr>Office Theme</vt:lpstr>
      <vt:lpstr>AY2026/27 Student Finance</vt:lpstr>
      <vt:lpstr>Student Finance </vt:lpstr>
      <vt:lpstr>What Student Finance (SF) does…</vt:lpstr>
      <vt:lpstr>Registration, Invoices &amp; Sponsorships </vt:lpstr>
      <vt:lpstr>Paying the bill </vt:lpstr>
      <vt:lpstr>Federal Aid Eligibility  </vt:lpstr>
      <vt:lpstr>Federal Aid – Programme Restrictions &amp; Funding </vt:lpstr>
      <vt:lpstr>Finally…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Rosie McGirr</dc:creator>
  <cp:lastModifiedBy>Barry Finnegan</cp:lastModifiedBy>
  <cp:revision>2</cp:revision>
  <dcterms:created xsi:type="dcterms:W3CDTF">2026-08-26T15:47:09Z</dcterms:created>
  <dcterms:modified xsi:type="dcterms:W3CDTF">2026-09-07T11:17:47Z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